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53CF3-CC37-ED47-87A5-456D92EEC7A7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5749B-0E54-9640-A122-3B507B70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5749B-0E54-9640-A122-3B507B700A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8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5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5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2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0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4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6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2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9DCD1-6DC9-0348-9834-A49E65B9C51B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B3CBC-FA21-D548-B644-AC3C39C67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8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1" y="362857"/>
            <a:ext cx="5001630" cy="2728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63" y="335366"/>
            <a:ext cx="5827480" cy="2756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61" y="3732681"/>
            <a:ext cx="4966607" cy="2211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63" y="3732681"/>
            <a:ext cx="5370286" cy="24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7" y="333828"/>
            <a:ext cx="6481298" cy="3235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30" y="449942"/>
            <a:ext cx="5105841" cy="20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8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70" y="204685"/>
            <a:ext cx="10087429" cy="5164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3" y="1110810"/>
            <a:ext cx="5341257" cy="18778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82" y="1110810"/>
            <a:ext cx="4073321" cy="2295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914" y="3862218"/>
            <a:ext cx="6208484" cy="24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0" y="168583"/>
            <a:ext cx="7678057" cy="1523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56" y="2162213"/>
            <a:ext cx="6788967" cy="40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8" y="337931"/>
            <a:ext cx="6255656" cy="2675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8" y="3362856"/>
            <a:ext cx="6734629" cy="2381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88" y="1427553"/>
            <a:ext cx="5685812" cy="176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93" y="1306285"/>
            <a:ext cx="6246697" cy="356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7" y="258146"/>
            <a:ext cx="3191711" cy="1218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57" y="1973178"/>
            <a:ext cx="4355562" cy="3272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68" y="258146"/>
            <a:ext cx="7614789" cy="542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290" y="1130968"/>
            <a:ext cx="4830679" cy="35132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438" y="5137482"/>
            <a:ext cx="3698862" cy="13314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57" y="5466244"/>
            <a:ext cx="5633567" cy="55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15" y="264694"/>
            <a:ext cx="5525931" cy="2099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50" y="264694"/>
            <a:ext cx="4329060" cy="2387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83" y="3235450"/>
            <a:ext cx="5038255" cy="2948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74" y="3114704"/>
            <a:ext cx="5406189" cy="1685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264" y="5337006"/>
            <a:ext cx="6588262" cy="33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5" y="415480"/>
            <a:ext cx="4964624" cy="1485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41" y="415480"/>
            <a:ext cx="5474693" cy="1196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5" y="2201778"/>
            <a:ext cx="2417860" cy="1922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848" y="2170806"/>
            <a:ext cx="3932812" cy="1984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623" y="2201778"/>
            <a:ext cx="3890211" cy="102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06" y="4330233"/>
            <a:ext cx="4237460" cy="1704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2084" y="4425279"/>
            <a:ext cx="4794391" cy="1463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761" y="3567000"/>
            <a:ext cx="3986463" cy="11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8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3085" y="5671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29303B"/>
                </a:solidFill>
                <a:effectLst/>
                <a:latin typeface="Open Sans" charset="0"/>
              </a:rPr>
              <a:t>Question 1: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An import statement increases the size of the class. True or False?</a:t>
            </a:r>
            <a:endParaRPr lang="en-US" b="1" i="0" dirty="0">
              <a:solidFill>
                <a:srgbClr val="29303B"/>
              </a:solidFill>
              <a:effectLst/>
              <a:latin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3085" y="146311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29303B"/>
                </a:solidFill>
                <a:effectLst/>
                <a:latin typeface="Open Sans" charset="0"/>
              </a:rPr>
              <a:t>Question 2: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Let's consider the following code fragment: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String s1 = </a:t>
            </a:r>
            <a:r>
              <a:rPr lang="en-US" b="1" i="0" dirty="0" smtClean="0">
                <a:solidFill>
                  <a:srgbClr val="46C28E"/>
                </a:solidFill>
                <a:effectLst/>
                <a:latin typeface="Open Sans" charset="0"/>
              </a:rPr>
              <a:t>"John"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String s2 = </a:t>
            </a:r>
            <a:r>
              <a:rPr lang="en-US" b="1" i="0" dirty="0" smtClean="0">
                <a:solidFill>
                  <a:srgbClr val="B35A1B"/>
                </a:solidFill>
                <a:effectLst/>
                <a:latin typeface="Open Sans" charset="0"/>
              </a:rPr>
              <a:t>new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 String(</a:t>
            </a:r>
            <a:r>
              <a:rPr lang="en-US" b="1" i="0" dirty="0" smtClean="0">
                <a:solidFill>
                  <a:srgbClr val="46C28E"/>
                </a:solidFill>
                <a:effectLst/>
                <a:latin typeface="Open Sans" charset="0"/>
              </a:rPr>
              <a:t>"John"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String s3 = s2.intern();</a:t>
            </a:r>
          </a:p>
          <a:p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Now, would the expression (s1 == s2) return true or false?</a:t>
            </a:r>
            <a:endParaRPr lang="en-US" b="1" i="0" dirty="0">
              <a:solidFill>
                <a:srgbClr val="29303B"/>
              </a:solidFill>
              <a:effectLst/>
              <a:latin typeface="Open Sa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3085" y="31900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29303B"/>
                </a:solidFill>
                <a:effectLst/>
                <a:latin typeface="Open Sans" charset="0"/>
              </a:rPr>
              <a:t>Question 3: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With below statements, where does the String object that 's' references reside?</a:t>
            </a:r>
            <a:b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</a:br>
            <a:endParaRPr lang="en-US" b="1" i="0" dirty="0" smtClean="0">
              <a:solidFill>
                <a:srgbClr val="29303B"/>
              </a:solidFill>
              <a:effectLst/>
              <a:latin typeface="Open Sans" charset="0"/>
            </a:endParaRP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B35A1B"/>
                </a:solidFill>
                <a:effectLst/>
                <a:latin typeface="Open Sans" charset="0"/>
              </a:rPr>
              <a:t>final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 String s1 = </a:t>
            </a:r>
            <a:r>
              <a:rPr lang="en-US" b="1" i="0" dirty="0" smtClean="0">
                <a:solidFill>
                  <a:srgbClr val="46C28E"/>
                </a:solidFill>
                <a:effectLst/>
                <a:latin typeface="Open Sans" charset="0"/>
              </a:rPr>
              <a:t>"Good"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B35A1B"/>
                </a:solidFill>
                <a:effectLst/>
                <a:latin typeface="Open Sans" charset="0"/>
              </a:rPr>
              <a:t>final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 String s2 = </a:t>
            </a:r>
            <a:r>
              <a:rPr lang="en-US" b="1" i="0" dirty="0" smtClean="0">
                <a:solidFill>
                  <a:srgbClr val="46C28E"/>
                </a:solidFill>
                <a:effectLst/>
                <a:latin typeface="Open Sans" charset="0"/>
              </a:rPr>
              <a:t>" Morning"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String s = s1 + s2 + </a:t>
            </a:r>
            <a:r>
              <a:rPr lang="en-US" b="1" i="0" dirty="0" smtClean="0">
                <a:solidFill>
                  <a:srgbClr val="46C28E"/>
                </a:solidFill>
                <a:effectLst/>
                <a:latin typeface="Open Sans" charset="0"/>
              </a:rPr>
              <a:t>"!"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;</a:t>
            </a:r>
            <a:endParaRPr lang="en-US" b="1" i="0" dirty="0">
              <a:solidFill>
                <a:srgbClr val="29303B"/>
              </a:solidFill>
              <a:effectLst/>
              <a:latin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0" y="5839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29303B"/>
                </a:solidFill>
                <a:effectLst/>
                <a:latin typeface="Open Sans" charset="0"/>
              </a:rPr>
              <a:t>Question 4: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If I have to construct a String by concatenating 10000 strings, which of the following approaches is most efficient? +Operator, </a:t>
            </a:r>
            <a:r>
              <a:rPr lang="en-US" b="1" i="0" dirty="0" err="1" smtClean="0">
                <a:solidFill>
                  <a:srgbClr val="29303B"/>
                </a:solidFill>
                <a:effectLst/>
                <a:latin typeface="Open Sans" charset="0"/>
              </a:rPr>
              <a:t>StringBuilder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, </a:t>
            </a:r>
            <a:r>
              <a:rPr lang="en-US" b="1" i="0" dirty="0" err="1" smtClean="0">
                <a:solidFill>
                  <a:srgbClr val="29303B"/>
                </a:solidFill>
                <a:effectLst/>
                <a:latin typeface="Open Sans" charset="0"/>
              </a:rPr>
              <a:t>StringBuffer</a:t>
            </a:r>
            <a:endParaRPr lang="en-US" b="1" i="0" dirty="0">
              <a:solidFill>
                <a:srgbClr val="29303B"/>
              </a:solidFill>
              <a:effectLst/>
              <a:latin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0274" y="175889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Question 5: </a:t>
            </a:r>
            <a:r>
              <a:rPr lang="en-US" b="1" i="0" dirty="0" smtClean="0">
                <a:solidFill>
                  <a:srgbClr val="29303B"/>
                </a:solidFill>
                <a:effectLst/>
                <a:latin typeface="Open Sans" charset="0"/>
              </a:rPr>
              <a:t>Which of the variables in the class XYZ below are accessible to code outside the package?</a:t>
            </a:r>
          </a:p>
          <a:p>
            <a:r>
              <a:rPr lang="en-US" dirty="0" smtClean="0">
                <a:solidFill>
                  <a:srgbClr val="B35A1B"/>
                </a:solidFill>
                <a:effectLst/>
              </a:rPr>
              <a:t>package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29303B"/>
                </a:solidFill>
                <a:effectLst/>
              </a:rPr>
              <a:t>abc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; </a:t>
            </a:r>
            <a:endParaRPr lang="en-US" dirty="0"/>
          </a:p>
          <a:p>
            <a:r>
              <a:rPr lang="en-US" dirty="0" smtClean="0">
                <a:solidFill>
                  <a:srgbClr val="B35A1B"/>
                </a:solidFill>
                <a:effectLst/>
              </a:rPr>
              <a:t>public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</a:t>
            </a:r>
            <a:r>
              <a:rPr lang="en-US" dirty="0" smtClean="0">
                <a:solidFill>
                  <a:srgbClr val="B35A1B"/>
                </a:solidFill>
                <a:effectLst/>
              </a:rPr>
              <a:t>class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XYZ {</a:t>
            </a:r>
            <a:endParaRPr lang="en-US" dirty="0"/>
          </a:p>
          <a:p>
            <a:r>
              <a:rPr lang="en-US" dirty="0" err="1" smtClean="0">
                <a:solidFill>
                  <a:srgbClr val="B35A1B"/>
                </a:solidFill>
                <a:effectLst/>
              </a:rPr>
              <a:t>int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b;</a:t>
            </a:r>
            <a:endParaRPr lang="en-US" dirty="0"/>
          </a:p>
          <a:p>
            <a:r>
              <a:rPr lang="en-US" dirty="0" smtClean="0">
                <a:solidFill>
                  <a:srgbClr val="B35A1B"/>
                </a:solidFill>
                <a:effectLst/>
              </a:rPr>
              <a:t>private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B35A1B"/>
                </a:solidFill>
                <a:effectLst/>
              </a:rPr>
              <a:t>int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a;</a:t>
            </a:r>
            <a:endParaRPr lang="en-US" dirty="0"/>
          </a:p>
          <a:p>
            <a:r>
              <a:rPr lang="en-US" dirty="0" smtClean="0">
                <a:solidFill>
                  <a:srgbClr val="B35A1B"/>
                </a:solidFill>
                <a:effectLst/>
              </a:rPr>
              <a:t>public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B35A1B"/>
                </a:solidFill>
                <a:effectLst/>
              </a:rPr>
              <a:t>int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d;</a:t>
            </a:r>
            <a:endParaRPr lang="en-US" dirty="0"/>
          </a:p>
          <a:p>
            <a:r>
              <a:rPr lang="en-US" dirty="0" smtClean="0">
                <a:solidFill>
                  <a:srgbClr val="B35A1B"/>
                </a:solidFill>
                <a:effectLst/>
              </a:rPr>
              <a:t>protected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B35A1B"/>
                </a:solidFill>
                <a:effectLst/>
              </a:rPr>
              <a:t>int</a:t>
            </a:r>
            <a:r>
              <a:rPr lang="en-US" dirty="0" smtClean="0">
                <a:solidFill>
                  <a:srgbClr val="29303B"/>
                </a:solidFill>
                <a:effectLst/>
              </a:rPr>
              <a:t> c;</a:t>
            </a:r>
          </a:p>
          <a:p>
            <a:r>
              <a:rPr lang="en-US" dirty="0" smtClean="0">
                <a:solidFill>
                  <a:srgbClr val="29303B"/>
                </a:solidFill>
                <a:effectLst/>
              </a:rPr>
              <a:t>}</a:t>
            </a:r>
          </a:p>
          <a:p>
            <a:r>
              <a:rPr lang="en-US" dirty="0" smtClean="0">
                <a:solidFill>
                  <a:srgbClr val="29303B"/>
                </a:solidFill>
              </a:rPr>
              <a:t>Options: </a:t>
            </a:r>
            <a:r>
              <a:rPr lang="en-US" dirty="0" err="1" smtClean="0">
                <a:solidFill>
                  <a:srgbClr val="29303B"/>
                </a:solidFill>
              </a:rPr>
              <a:t>b,c,d</a:t>
            </a:r>
            <a:r>
              <a:rPr lang="en-US" dirty="0" smtClean="0">
                <a:solidFill>
                  <a:srgbClr val="29303B"/>
                </a:solidFill>
              </a:rPr>
              <a:t> or </a:t>
            </a:r>
            <a:r>
              <a:rPr lang="en-US" dirty="0" err="1" smtClean="0">
                <a:solidFill>
                  <a:srgbClr val="29303B"/>
                </a:solidFill>
              </a:rPr>
              <a:t>c,d</a:t>
            </a:r>
            <a:r>
              <a:rPr lang="en-US" dirty="0" smtClean="0">
                <a:solidFill>
                  <a:srgbClr val="29303B"/>
                </a:solidFill>
              </a:rPr>
              <a:t> or d or </a:t>
            </a:r>
            <a:r>
              <a:rPr lang="en-US" dirty="0" err="1" smtClean="0">
                <a:solidFill>
                  <a:srgbClr val="29303B"/>
                </a:solidFill>
              </a:rPr>
              <a:t>b,d</a:t>
            </a:r>
            <a:endParaRPr lang="en-US" dirty="0"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7361" y="4976830"/>
            <a:ext cx="558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29303B"/>
                </a:solidFill>
                <a:effectLst/>
                <a:latin typeface="Open Sans" charset="0"/>
              </a:rPr>
              <a:t>Question 6:</a:t>
            </a:r>
            <a:r>
              <a:rPr lang="en-US" b="1" i="0" smtClean="0">
                <a:solidFill>
                  <a:srgbClr val="29303B"/>
                </a:solidFill>
                <a:effectLst/>
                <a:latin typeface="Open Sans" charset="0"/>
              </a:rPr>
              <a:t>Which of the class declarations is incorrect?</a:t>
            </a:r>
            <a:endParaRPr lang="en-US" b="1" i="0">
              <a:solidFill>
                <a:srgbClr val="29303B"/>
              </a:solidFill>
              <a:effectLst/>
              <a:latin typeface="Open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8253" y="5522495"/>
            <a:ext cx="2082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class XYZ {</a:t>
            </a:r>
            <a:r>
              <a:rPr lang="mr-IN" dirty="0" smtClean="0"/>
              <a:t>…</a:t>
            </a:r>
            <a:r>
              <a:rPr lang="en-US" dirty="0" smtClean="0"/>
              <a:t>.}</a:t>
            </a:r>
          </a:p>
          <a:p>
            <a:r>
              <a:rPr lang="en-US" dirty="0" smtClean="0"/>
              <a:t>Private class XYZ{</a:t>
            </a:r>
            <a:r>
              <a:rPr lang="mr-IN" dirty="0" smtClean="0"/>
              <a:t>…</a:t>
            </a:r>
            <a:r>
              <a:rPr lang="en-US" dirty="0" smtClean="0"/>
              <a:t>.}</a:t>
            </a:r>
          </a:p>
          <a:p>
            <a:r>
              <a:rPr lang="en-US" dirty="0" smtClean="0"/>
              <a:t>Class XYZ{</a:t>
            </a:r>
            <a:r>
              <a:rPr lang="mr-IN" dirty="0" smtClean="0"/>
              <a:t>…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04" y="721894"/>
            <a:ext cx="9828033" cy="52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9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8" y="348343"/>
            <a:ext cx="1888365" cy="323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8" y="927392"/>
            <a:ext cx="3676650" cy="9159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1" y="348343"/>
            <a:ext cx="2796722" cy="1419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48" y="2235200"/>
            <a:ext cx="3488157" cy="2111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371" y="2091663"/>
            <a:ext cx="6366392" cy="2095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48" y="4529510"/>
            <a:ext cx="3614057" cy="1955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2629" y="4347028"/>
            <a:ext cx="4992914" cy="24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365868"/>
            <a:ext cx="3633538" cy="1178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5" y="365868"/>
            <a:ext cx="6596762" cy="3169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3" y="1950840"/>
            <a:ext cx="2918995" cy="307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3" y="2468857"/>
            <a:ext cx="4451684" cy="196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73" y="3023397"/>
            <a:ext cx="2799014" cy="1671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95" y="4827364"/>
            <a:ext cx="3733799" cy="1772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5264" y="4415334"/>
            <a:ext cx="3373795" cy="12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4" y="192505"/>
            <a:ext cx="4342259" cy="2558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64" y="192505"/>
            <a:ext cx="4521967" cy="2577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4" y="3199937"/>
            <a:ext cx="4070684" cy="1643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696" y="3167543"/>
            <a:ext cx="4792642" cy="33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0" y="379317"/>
            <a:ext cx="3677653" cy="1460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88" y="379317"/>
            <a:ext cx="3268487" cy="1654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184" y="379317"/>
            <a:ext cx="3055433" cy="1822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40" y="2539285"/>
            <a:ext cx="4203031" cy="2138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239" y="3297274"/>
            <a:ext cx="2671184" cy="805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052" y="2539285"/>
            <a:ext cx="2273969" cy="15759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640" y="4789299"/>
            <a:ext cx="5815263" cy="1722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745" y="4283675"/>
            <a:ext cx="4468866" cy="18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" y="221293"/>
            <a:ext cx="3193382" cy="609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16" y="221293"/>
            <a:ext cx="6832600" cy="749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15" y="830513"/>
            <a:ext cx="11482137" cy="647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15" y="1887263"/>
            <a:ext cx="4583029" cy="167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095" y="1887263"/>
            <a:ext cx="3346672" cy="1885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90" y="4367035"/>
            <a:ext cx="3051007" cy="1498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967" y="4182315"/>
            <a:ext cx="3555265" cy="214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332680"/>
            <a:ext cx="5141495" cy="1921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39" y="278366"/>
            <a:ext cx="5235291" cy="1975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0" y="2646948"/>
            <a:ext cx="4887952" cy="2190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915" y="2692735"/>
            <a:ext cx="3702353" cy="1273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919" y="4055758"/>
            <a:ext cx="1449136" cy="273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2990" y="3422462"/>
            <a:ext cx="1181084" cy="1119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7751" y="3389552"/>
            <a:ext cx="1209659" cy="115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55" y="216569"/>
            <a:ext cx="2771752" cy="2947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251" y="309396"/>
            <a:ext cx="4195803" cy="21450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689" y="309396"/>
            <a:ext cx="4188899" cy="2385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56" y="3786384"/>
            <a:ext cx="3107796" cy="1819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862" y="3376947"/>
            <a:ext cx="4227095" cy="22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8" y="335281"/>
            <a:ext cx="3872163" cy="1317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36" y="335282"/>
            <a:ext cx="3080258" cy="1409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569" y="335280"/>
            <a:ext cx="4047124" cy="1409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58" y="2204573"/>
            <a:ext cx="2590466" cy="2095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506" y="2204573"/>
            <a:ext cx="3135382" cy="1404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70" y="2204573"/>
            <a:ext cx="4563806" cy="922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1304" y="4759611"/>
            <a:ext cx="8835189" cy="4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" y="342482"/>
            <a:ext cx="4395536" cy="2378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11" y="342482"/>
            <a:ext cx="4102224" cy="2454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5" y="3446471"/>
            <a:ext cx="3125297" cy="1474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5" y="5029202"/>
            <a:ext cx="2980156" cy="1459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116" y="3446471"/>
            <a:ext cx="3109461" cy="1582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881" y="3446471"/>
            <a:ext cx="2913981" cy="1312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116" y="5185240"/>
            <a:ext cx="2428920" cy="1433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6881" y="4920916"/>
            <a:ext cx="3273548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361079"/>
            <a:ext cx="5320146" cy="2333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37" y="361079"/>
            <a:ext cx="5464882" cy="17395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108592"/>
            <a:ext cx="5129610" cy="33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3" y="193962"/>
            <a:ext cx="5148636" cy="37822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53" y="193962"/>
            <a:ext cx="3744160" cy="175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2" y="2286000"/>
            <a:ext cx="2721429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688" y="2286000"/>
            <a:ext cx="4503585" cy="2041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34" y="4475747"/>
            <a:ext cx="3656338" cy="2172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828" y="4475747"/>
            <a:ext cx="3343719" cy="21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9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338772"/>
            <a:ext cx="4702627" cy="1278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8" y="2090056"/>
            <a:ext cx="2641600" cy="23073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52" y="2090056"/>
            <a:ext cx="2999676" cy="1952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685" y="2124837"/>
            <a:ext cx="2863850" cy="124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770" y="4515444"/>
            <a:ext cx="6734627" cy="2014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685" y="301281"/>
            <a:ext cx="5094515" cy="6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2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83" y="324852"/>
            <a:ext cx="4071554" cy="3128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763" y="324852"/>
            <a:ext cx="5664247" cy="2406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3" y="3561348"/>
            <a:ext cx="4721357" cy="3080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674" y="3056021"/>
            <a:ext cx="5720241" cy="29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3" y="175313"/>
            <a:ext cx="4957011" cy="2393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94" y="175313"/>
            <a:ext cx="3432677" cy="2126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3" y="2914243"/>
            <a:ext cx="4032239" cy="3161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084" y="2914243"/>
            <a:ext cx="340825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8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61" y="697831"/>
            <a:ext cx="9910486" cy="46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3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5" y="469232"/>
            <a:ext cx="10465422" cy="55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40504"/>
            <a:ext cx="5438275" cy="3240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256548"/>
            <a:ext cx="26797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214" y="340504"/>
            <a:ext cx="4222385" cy="201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069" y="2646946"/>
            <a:ext cx="5236561" cy="1538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639" y="3789948"/>
            <a:ext cx="3440755" cy="2875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3689" y="4185651"/>
            <a:ext cx="2854332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801" y="6159269"/>
            <a:ext cx="6286766" cy="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0" y="192504"/>
            <a:ext cx="5450003" cy="3573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799" y="105945"/>
            <a:ext cx="5284792" cy="1873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799" y="2242676"/>
            <a:ext cx="5646821" cy="2228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50" y="3961091"/>
            <a:ext cx="2544345" cy="2455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41" y="4235604"/>
            <a:ext cx="5177589" cy="230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" y="349103"/>
            <a:ext cx="4114801" cy="2014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657" y="389939"/>
            <a:ext cx="4752001" cy="19731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31" y="3035528"/>
            <a:ext cx="4535906" cy="2287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440" y="2731169"/>
            <a:ext cx="5632844" cy="1431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440" y="4431113"/>
            <a:ext cx="4711904" cy="2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0" y="190917"/>
            <a:ext cx="5989083" cy="3623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157" y="577515"/>
            <a:ext cx="3623284" cy="1732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157" y="2827420"/>
            <a:ext cx="4104032" cy="1636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20" y="4022790"/>
            <a:ext cx="5309937" cy="2710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157" y="4980821"/>
            <a:ext cx="4407567" cy="13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0" y="348917"/>
            <a:ext cx="4961773" cy="2273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208" y="348917"/>
            <a:ext cx="5932574" cy="3489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20" y="4228009"/>
            <a:ext cx="2910110" cy="121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296" y="4008208"/>
            <a:ext cx="4191000" cy="1649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296" y="4125292"/>
            <a:ext cx="3713767" cy="15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36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26" y="312822"/>
            <a:ext cx="4596989" cy="2213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632" y="312822"/>
            <a:ext cx="5333998" cy="21276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26" y="3317751"/>
            <a:ext cx="4852737" cy="2430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208" y="2923672"/>
            <a:ext cx="4435199" cy="30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2" y="261257"/>
            <a:ext cx="4906261" cy="2498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69" y="261257"/>
            <a:ext cx="3981706" cy="2605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3" y="3471957"/>
            <a:ext cx="4644570" cy="787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03" y="3471957"/>
            <a:ext cx="4551924" cy="1127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113" y="4771010"/>
            <a:ext cx="3863581" cy="17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403155"/>
            <a:ext cx="5851358" cy="1872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31" y="403155"/>
            <a:ext cx="5213684" cy="2049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6" y="3068053"/>
            <a:ext cx="5804364" cy="2634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883" y="2971800"/>
            <a:ext cx="5378486" cy="26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22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25" y="350649"/>
            <a:ext cx="5111473" cy="22722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284" y="356427"/>
            <a:ext cx="5682916" cy="2266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77" y="2973643"/>
            <a:ext cx="5113421" cy="1608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284" y="2973643"/>
            <a:ext cx="5261811" cy="22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6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0" y="214139"/>
            <a:ext cx="5336633" cy="27285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14" y="288420"/>
            <a:ext cx="4760685" cy="14330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6" y="2017371"/>
            <a:ext cx="5750484" cy="2353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7" y="3038975"/>
            <a:ext cx="6154057" cy="3359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314" y="4466941"/>
            <a:ext cx="5457371" cy="21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4" y="348343"/>
            <a:ext cx="4413762" cy="1654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04" y="2627086"/>
            <a:ext cx="4214880" cy="3243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171" y="348343"/>
            <a:ext cx="5451021" cy="1639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71" y="2525483"/>
            <a:ext cx="5967798" cy="29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2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" y="304800"/>
            <a:ext cx="5896370" cy="3480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172" y="304800"/>
            <a:ext cx="4995430" cy="3120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71" y="4220925"/>
            <a:ext cx="7649029" cy="19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2" y="389112"/>
            <a:ext cx="5181599" cy="3585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971" y="389112"/>
            <a:ext cx="6480954" cy="3237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72" y="4131366"/>
            <a:ext cx="6371771" cy="2262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282" y="3974513"/>
            <a:ext cx="4466469" cy="25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384272"/>
            <a:ext cx="4536848" cy="2649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14" y="384272"/>
            <a:ext cx="6180829" cy="2125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14" y="3309453"/>
            <a:ext cx="5998464" cy="2467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078" y="3309453"/>
            <a:ext cx="5546391" cy="18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1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10139</TotalTime>
  <Words>151</Words>
  <Application>Microsoft Macintosh PowerPoint</Application>
  <PresentationFormat>Widescreen</PresentationFormat>
  <Paragraphs>25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Calibri Light</vt:lpstr>
      <vt:lpstr>Mangal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cp:lastPrinted>2018-03-30T03:44:59Z</cp:lastPrinted>
  <dcterms:created xsi:type="dcterms:W3CDTF">2018-03-27T02:37:09Z</dcterms:created>
  <dcterms:modified xsi:type="dcterms:W3CDTF">2018-04-03T03:36:36Z</dcterms:modified>
</cp:coreProperties>
</file>